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77" r:id="rId3"/>
    <p:sldId id="303" r:id="rId4"/>
    <p:sldId id="271" r:id="rId5"/>
    <p:sldId id="272" r:id="rId6"/>
    <p:sldId id="268" r:id="rId7"/>
    <p:sldId id="273" r:id="rId8"/>
    <p:sldId id="274" r:id="rId9"/>
    <p:sldId id="275" r:id="rId10"/>
    <p:sldId id="276" r:id="rId11"/>
    <p:sldId id="278" r:id="rId12"/>
    <p:sldId id="279" r:id="rId13"/>
    <p:sldId id="280" r:id="rId14"/>
    <p:sldId id="281" r:id="rId15"/>
    <p:sldId id="304" r:id="rId16"/>
    <p:sldId id="282" r:id="rId17"/>
    <p:sldId id="263" r:id="rId18"/>
    <p:sldId id="264" r:id="rId19"/>
    <p:sldId id="305" r:id="rId20"/>
    <p:sldId id="306" r:id="rId21"/>
    <p:sldId id="307" r:id="rId22"/>
    <p:sldId id="308" r:id="rId23"/>
    <p:sldId id="309" r:id="rId24"/>
    <p:sldId id="31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0" r:id="rId35"/>
    <p:sldId id="301" r:id="rId36"/>
    <p:sldId id="260" r:id="rId3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F9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5510B-7324-4982-8205-ECF7D8B04B3C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C260AD-617A-4877-86EE-0724B5B20408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260AD-617A-4877-86EE-0724B5B20408}" type="slidenum">
              <a:rPr lang="es-ES" smtClean="0"/>
              <a:t>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DBBF377E-50EA-426A-8106-1A1ECB50EC11}" type="datetimeFigureOut">
              <a:rPr lang="es-ES" smtClean="0"/>
              <a:t>11/10/2011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8EF1C4A2-8633-402B-B10F-35C14176996E}" type="slidenum">
              <a:rPr lang="es-ES" smtClean="0"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499992" y="776288"/>
            <a:ext cx="4103464" cy="1470025"/>
          </a:xfrm>
        </p:spPr>
        <p:txBody>
          <a:bodyPr/>
          <a:lstStyle/>
          <a:p>
            <a:r>
              <a:rPr lang="es-ES" dirty="0" smtClean="0"/>
              <a:t>BAÑOS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427984" y="2250280"/>
            <a:ext cx="4175472" cy="1752600"/>
          </a:xfrm>
        </p:spPr>
        <p:txBody>
          <a:bodyPr/>
          <a:lstStyle/>
          <a:p>
            <a:r>
              <a:rPr lang="es-ES" sz="2000" b="1" dirty="0" smtClean="0"/>
              <a:t>MARÍA CECILIA TORRES VARGAS</a:t>
            </a:r>
          </a:p>
          <a:p>
            <a:r>
              <a:rPr lang="es-ES" sz="2000" b="1" dirty="0" smtClean="0"/>
              <a:t>ARQUITECTA.</a:t>
            </a:r>
          </a:p>
          <a:p>
            <a:r>
              <a:rPr lang="es-ES" sz="2000" b="1" dirty="0" smtClean="0">
                <a:solidFill>
                  <a:schemeClr val="accent1"/>
                </a:solidFill>
              </a:rPr>
              <a:t>I. TOULOUSE </a:t>
            </a:r>
            <a:r>
              <a:rPr lang="es-ES" sz="2000" b="1" dirty="0" smtClean="0">
                <a:solidFill>
                  <a:schemeClr val="accent1"/>
                </a:solidFill>
              </a:rPr>
              <a:t>LAUTREC</a:t>
            </a:r>
            <a:endParaRPr lang="es-ES" sz="2000" b="1" dirty="0" smtClean="0">
              <a:solidFill>
                <a:schemeClr val="accent1"/>
              </a:solidFill>
            </a:endParaRPr>
          </a:p>
        </p:txBody>
      </p:sp>
      <p:pic>
        <p:nvPicPr>
          <p:cNvPr id="26626" name="Picture 2" descr="[20080223181513-la-toilette-1896-giclee-print-c12982667-1-.jpg]"/>
          <p:cNvPicPr>
            <a:picLocks noChangeAspect="1" noChangeArrowheads="1"/>
          </p:cNvPicPr>
          <p:nvPr/>
        </p:nvPicPr>
        <p:blipFill>
          <a:blip r:embed="rId2" cstate="print"/>
          <a:srcRect l="7076" t="5950" r="4725" b="10182"/>
          <a:stretch>
            <a:fillRect/>
          </a:stretch>
        </p:blipFill>
        <p:spPr bwMode="auto">
          <a:xfrm>
            <a:off x="0" y="-1"/>
            <a:ext cx="4283968" cy="5431459"/>
          </a:xfrm>
          <a:prstGeom prst="rect">
            <a:avLst/>
          </a:prstGeom>
          <a:noFill/>
        </p:spPr>
      </p:pic>
      <p:sp>
        <p:nvSpPr>
          <p:cNvPr id="5" name="2 Subtítulo"/>
          <p:cNvSpPr txBox="1">
            <a:spLocks/>
          </p:cNvSpPr>
          <p:nvPr/>
        </p:nvSpPr>
        <p:spPr>
          <a:xfrm>
            <a:off x="0" y="5445224"/>
            <a:ext cx="4283968" cy="1412776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marR="36576" lvl="0" algn="just">
              <a:buClr>
                <a:schemeClr val="accent1"/>
              </a:buClr>
              <a:buSzPct val="80000"/>
            </a:pPr>
            <a:r>
              <a:rPr lang="fr-FR" sz="2000" b="1" noProof="0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Henri-Marie-Raymond  de Toulouse-Lautrec; Albi, Francia, 1864-</a:t>
            </a:r>
            <a:r>
              <a:rPr lang="fr-FR" sz="2000" b="1" noProof="0" dirty="0" err="1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Malromé</a:t>
            </a:r>
            <a:r>
              <a:rPr lang="fr-FR" sz="2000" b="1" noProof="0" dirty="0" smtClean="0">
                <a:ln>
                  <a:solidFill>
                    <a:schemeClr val="bg2"/>
                  </a:solidFill>
                </a:ln>
                <a:solidFill>
                  <a:schemeClr val="accent1"/>
                </a:solidFill>
              </a:rPr>
              <a:t>, id., 1901) .</a:t>
            </a:r>
          </a:p>
          <a:p>
            <a:pPr marL="0" marR="36576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s-ES" sz="2000" b="1" i="0" u="none" strike="noStrike" kern="1200" cap="none" spc="0" normalizeH="0" baseline="0" noProof="0" dirty="0">
              <a:ln>
                <a:solidFill>
                  <a:schemeClr val="bg2"/>
                </a:solidFill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36092" y="0"/>
            <a:ext cx="9014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ACCESORIOS DE UN BAÑO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es-ES" sz="800" dirty="0"/>
              <a:t>http://www.google.com.pe/imgres?q=accesorios+del+ba%C3%B1o&amp;hl=es&amp;sa=X&amp;biw=1440&amp;bih=675&amp;tbm=isch&amp;prmd=imvns&amp;tbnid=r_XjQcUAJWmt3M:&amp;imgrefurl=http://</a:t>
            </a:r>
            <a:r>
              <a:rPr lang="es-ES" sz="800" dirty="0" smtClean="0"/>
              <a:t>www.solostocks.com/venta-productos/hogar/complementos-bano/accesorios-de-bano-en-silestone-1770645&amp;docid=nV6f4pZx5-tyJM&amp;w=360&amp;h=500&amp;ei=rTqUTvXeMMOztwfQiKmGBw&amp;zoom=1&amp;iact=hc&amp;vpx=755&amp;vpy=271&amp;dur=109&amp;hovh=265&amp;hovw=190&amp;tx=107&amp;ty=138&amp;page=1&amp;tbnh=157&amp;tbnw=113&amp;start=0&amp;ndsp=19&amp;ved=1t:429,r:9,s:0</a:t>
            </a:r>
          </a:p>
          <a:p>
            <a:pPr marL="448056" lvl="0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endParaRPr kumimoji="0" lang="es-ES" sz="8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http://imagenes.solostocks.com/z11770645/accesorios-de-bano-en-silestone.jpg"/>
          <p:cNvPicPr>
            <a:picLocks noChangeAspect="1" noChangeArrowheads="1"/>
          </p:cNvPicPr>
          <p:nvPr/>
        </p:nvPicPr>
        <p:blipFill>
          <a:blip r:embed="rId2" cstate="print"/>
          <a:srcRect t="7322" b="20678"/>
          <a:stretch>
            <a:fillRect/>
          </a:stretch>
        </p:blipFill>
        <p:spPr bwMode="auto">
          <a:xfrm>
            <a:off x="2123728" y="1196752"/>
            <a:ext cx="496855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72915" y="0"/>
            <a:ext cx="923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DATOS ANTROPOMETRICOS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0" y="6021288"/>
            <a:ext cx="5508104" cy="836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Panero, J.,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Zelnic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(1996). 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Dimensiones Humanas en los Espacios, Ed. sétima, México: G. </a:t>
            </a:r>
            <a:r>
              <a:rPr kumimoji="0" lang="es-E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Gilli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71660"/>
            <a:ext cx="5220072" cy="4218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386179"/>
            <a:ext cx="2987824" cy="247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72915" y="0"/>
            <a:ext cx="923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DATOS ANTROPOMETRICOS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0" y="6021288"/>
            <a:ext cx="5508104" cy="836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Panero, J.,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Zelnic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(1996). 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Dimensiones Humanas en los Espacios, Ed. sétima, México: G. </a:t>
            </a:r>
            <a:r>
              <a:rPr kumimoji="0" lang="es-E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Gilli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4149080"/>
            <a:ext cx="2987824" cy="2471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4032448" cy="4914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72915" y="0"/>
            <a:ext cx="923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DATOS ANTROPOMETRICOS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0" y="6021288"/>
            <a:ext cx="5508104" cy="836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Panero, J.,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Zelnic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(1996). 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Dimensiones Humanas en los Espacios, Ed. sétima, México: G. </a:t>
            </a:r>
            <a:r>
              <a:rPr kumimoji="0" lang="es-E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Gilli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5616624" cy="4634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861048"/>
            <a:ext cx="2483768" cy="278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-72915" y="0"/>
            <a:ext cx="9232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DATOS ANTROPOMETRICOS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0" y="6021288"/>
            <a:ext cx="5508104" cy="836712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Panero, J.,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Zelnic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(1996). 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Dimensiones Humanas en los Espacios, Ed. sétima, México: G. </a:t>
            </a:r>
            <a:r>
              <a:rPr kumimoji="0" lang="es-E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Gilli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89040"/>
            <a:ext cx="2412421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24744"/>
            <a:ext cx="586908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L3retir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4592389" cy="6314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5148064" y="188640"/>
            <a:ext cx="35966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3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MEDIDAS REFERENCIALES</a:t>
            </a:r>
            <a:endParaRPr lang="es-ES" sz="3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057" y="0"/>
            <a:ext cx="905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DISTRIBUCION BAÑOS EJM.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199" t="3087" r="23505" b="52302"/>
          <a:stretch>
            <a:fillRect/>
          </a:stretch>
        </p:blipFill>
        <p:spPr bwMode="auto">
          <a:xfrm>
            <a:off x="1907704" y="1052736"/>
            <a:ext cx="5328592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3 Marcador de texto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NEUFERT, E.(1995) .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 de Proyectar en Arquitectura. Barcelona: </a:t>
            </a:r>
            <a:r>
              <a:rPr kumimoji="0" lang="es-ES" sz="1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G.Gili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10924" t="45265" r="24370" b="6489"/>
          <a:stretch>
            <a:fillRect/>
          </a:stretch>
        </p:blipFill>
        <p:spPr bwMode="auto">
          <a:xfrm>
            <a:off x="0" y="0"/>
            <a:ext cx="5436096" cy="6023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5934670"/>
            <a:ext cx="905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DISTRIBUCION BAÑOS EJM.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7236296" y="0"/>
            <a:ext cx="1907704" cy="68580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NEUFERT, E.(1995) .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 de Proyectar en Arquitectura. Barcelona: </a:t>
            </a:r>
            <a:r>
              <a:rPr kumimoji="0" lang="es-ES" sz="1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G.Gili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t="44083" r="10143" b="20474"/>
          <a:stretch>
            <a:fillRect/>
          </a:stretch>
        </p:blipFill>
        <p:spPr bwMode="auto">
          <a:xfrm>
            <a:off x="395536" y="764704"/>
            <a:ext cx="8230562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0" y="5934670"/>
            <a:ext cx="905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DISTRIBUCION BAÑOS EJM.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057" y="0"/>
            <a:ext cx="905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DISTRIBUCION BAÑOS EJM.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 t="9622" r="7319"/>
          <a:stretch>
            <a:fillRect/>
          </a:stretch>
        </p:blipFill>
        <p:spPr bwMode="auto">
          <a:xfrm rot="5400000">
            <a:off x="1938872" y="373496"/>
            <a:ext cx="5194249" cy="669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QUE ES UN BAÑO?</a:t>
            </a:r>
            <a:endParaRPr lang="es-E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5536" y="1145650"/>
            <a:ext cx="792088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s-ES" dirty="0" smtClean="0"/>
              <a:t>E</a:t>
            </a:r>
            <a:r>
              <a:rPr lang="es-ES" sz="2000" dirty="0" smtClean="0"/>
              <a:t>s </a:t>
            </a:r>
            <a:r>
              <a:rPr lang="es-ES" sz="2000" dirty="0"/>
              <a:t>una habitación </a:t>
            </a:r>
            <a:r>
              <a:rPr lang="es-ES" sz="2000" dirty="0" smtClean="0"/>
              <a:t>donde se </a:t>
            </a:r>
            <a:r>
              <a:rPr lang="es-ES" dirty="0" smtClean="0"/>
              <a:t>satisface una necesidad principal:  La evacuación de desechos sólidos y líquidos del cuerpo.</a:t>
            </a:r>
          </a:p>
          <a:p>
            <a:pPr algn="just"/>
            <a:r>
              <a:rPr lang="es-ES" dirty="0" smtClean="0"/>
              <a:t> </a:t>
            </a:r>
          </a:p>
          <a:p>
            <a:pPr algn="just"/>
            <a:r>
              <a:rPr lang="es-ES" dirty="0" smtClean="0"/>
              <a:t>Así mismo cumple con la función de aseo.</a:t>
            </a:r>
          </a:p>
          <a:p>
            <a:pPr algn="just"/>
            <a:endParaRPr lang="es-ES" dirty="0" smtClean="0"/>
          </a:p>
        </p:txBody>
      </p:sp>
      <p:pic>
        <p:nvPicPr>
          <p:cNvPr id="5" name="4 Imagen" descr="acanish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84476" y="3284984"/>
            <a:ext cx="5359524" cy="3573016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23528" y="3226237"/>
            <a:ext cx="345638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accent1"/>
                </a:solidFill>
              </a:rPr>
              <a:t>PARTES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- Una bañera y/o ducha (en algunos países llamada regadera).</a:t>
            </a:r>
          </a:p>
          <a:p>
            <a:pPr algn="just"/>
            <a:r>
              <a:rPr lang="es-ES" sz="2000" dirty="0" smtClean="0"/>
              <a:t>- Un inodoro.</a:t>
            </a:r>
          </a:p>
          <a:p>
            <a:pPr algn="just"/>
            <a:r>
              <a:rPr lang="es-ES" sz="2000" dirty="0" smtClean="0"/>
              <a:t>- Un lavabo.</a:t>
            </a:r>
          </a:p>
          <a:p>
            <a:pPr algn="just"/>
            <a:r>
              <a:rPr lang="es-ES" sz="2000" dirty="0" smtClean="0"/>
              <a:t>- Dependiendo del país, un bidé y ocasionalmente, armarios o repisas. </a:t>
            </a:r>
            <a:endParaRPr lang="es-E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057" y="0"/>
            <a:ext cx="905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DISTRIBUCION BAÑOS EJM.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 t="8669"/>
          <a:stretch>
            <a:fillRect/>
          </a:stretch>
        </p:blipFill>
        <p:spPr bwMode="auto">
          <a:xfrm>
            <a:off x="467544" y="1340768"/>
            <a:ext cx="7986828" cy="551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057" y="0"/>
            <a:ext cx="905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DISTRIBUCION BAÑOS EJM.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 t="16677"/>
          <a:stretch>
            <a:fillRect/>
          </a:stretch>
        </p:blipFill>
        <p:spPr bwMode="auto">
          <a:xfrm>
            <a:off x="1835696" y="1028079"/>
            <a:ext cx="5292080" cy="5829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057" y="0"/>
            <a:ext cx="905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DISTRIBUCION BAÑOS EJM.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/>
          <a:srcRect t="10996"/>
          <a:stretch>
            <a:fillRect/>
          </a:stretch>
        </p:blipFill>
        <p:spPr bwMode="auto">
          <a:xfrm rot="5400000">
            <a:off x="1751707" y="416645"/>
            <a:ext cx="5568580" cy="65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057" y="0"/>
            <a:ext cx="905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DISTRIBUCION BAÑOS EJM.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396240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 l="13692"/>
          <a:stretch>
            <a:fillRect/>
          </a:stretch>
        </p:blipFill>
        <p:spPr bwMode="auto">
          <a:xfrm>
            <a:off x="5724128" y="980728"/>
            <a:ext cx="3419872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16057" y="0"/>
            <a:ext cx="90540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DISTRIBUCION BAÑOS EJM.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 r="22973"/>
          <a:stretch>
            <a:fillRect/>
          </a:stretch>
        </p:blipFill>
        <p:spPr bwMode="auto">
          <a:xfrm rot="16200000">
            <a:off x="2513887" y="-129511"/>
            <a:ext cx="4104456" cy="704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ano_principal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571500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8" descr="BAÑO GRAN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3617913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9" descr="3 POZA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738" y="2565400"/>
            <a:ext cx="4895850" cy="366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1116013" y="260350"/>
            <a:ext cx="7272337" cy="1008063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es-ES_tradnl" sz="3200" smtClean="0"/>
              <a:t>BAÑO PRINCIPAL CON DOS POZAS</a:t>
            </a:r>
            <a:endParaRPr lang="es-ES" sz="32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BAÑO 2 POZ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413" y="30163"/>
            <a:ext cx="8640762" cy="671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baño en chalet de madri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53975"/>
            <a:ext cx="8964612" cy="672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baño en chalet de boadilla del mon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8675688" cy="652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271464"/>
            <a:ext cx="6792416" cy="1362075"/>
          </a:xfrm>
        </p:spPr>
        <p:txBody>
          <a:bodyPr/>
          <a:lstStyle/>
          <a:p>
            <a:pPr eaLnBrk="1" hangingPunct="1"/>
            <a:r>
              <a:rPr lang="es-ES_tradnl" dirty="0" smtClean="0"/>
              <a:t>BAÑOS</a:t>
            </a:r>
            <a:endParaRPr lang="es-ES" dirty="0" smtClean="0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755650" y="1523574"/>
            <a:ext cx="3744913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2000" b="1" dirty="0"/>
              <a:t>El cuarto de baño cada vez cobra mayor importancia dentro de una vivienda</a:t>
            </a:r>
            <a:r>
              <a:rPr lang="es-ES" sz="2000" dirty="0"/>
              <a:t>. </a:t>
            </a:r>
          </a:p>
          <a:p>
            <a:endParaRPr lang="es-ES" sz="2000" dirty="0"/>
          </a:p>
          <a:p>
            <a:pPr algn="just"/>
            <a:r>
              <a:rPr lang="es-ES" sz="2000" dirty="0"/>
              <a:t>Con la incorporación de nuevas tecnologías como las bañeras y columnas de ducha con hidromasaje, nuestros baños pueden llegar a ser el espacio de la casa donde llegamos a relajarnos luego de una jornada agotadora. </a:t>
            </a:r>
          </a:p>
        </p:txBody>
      </p:sp>
      <p:pic>
        <p:nvPicPr>
          <p:cNvPr id="5124" name="Picture 6" descr="rociador de agu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557338"/>
            <a:ext cx="3549650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7"/>
          <p:cNvSpPr>
            <a:spLocks noChangeArrowheads="1"/>
          </p:cNvSpPr>
          <p:nvPr/>
        </p:nvSpPr>
        <p:spPr bwMode="auto">
          <a:xfrm>
            <a:off x="5476875" y="5661025"/>
            <a:ext cx="2840038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s-ES_tradnl">
                <a:solidFill>
                  <a:schemeClr val="tx2"/>
                </a:solidFill>
              </a:rPr>
              <a:t>ROCIADOR DE AGUA</a:t>
            </a:r>
            <a:endParaRPr lang="es-ES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 descr="CON HIDR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60363"/>
            <a:ext cx="8218487" cy="616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banera-shiats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549275"/>
            <a:ext cx="9028113" cy="552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ru_bano_princip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69215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L0408104a_1_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404813"/>
            <a:ext cx="8101013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L0508094a_1_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513" y="188913"/>
            <a:ext cx="4897437" cy="652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DE DISEÑ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549275"/>
            <a:ext cx="7489825" cy="537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BIBLIOGRAFIA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079432" cy="4531768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CEAC, técnico construcción(2004).  </a:t>
            </a:r>
            <a:r>
              <a:rPr lang="es-ES" i="1" dirty="0" smtClean="0"/>
              <a:t>Proyectos de Cocinas y Baños.</a:t>
            </a:r>
            <a:r>
              <a:rPr lang="es-ES" dirty="0" smtClean="0"/>
              <a:t> España:</a:t>
            </a:r>
            <a:r>
              <a:rPr lang="es-ES" dirty="0" smtClean="0"/>
              <a:t> CEAC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pPr lvl="0"/>
            <a:r>
              <a:rPr lang="es-ES" dirty="0" smtClean="0"/>
              <a:t>Ministerio </a:t>
            </a:r>
            <a:r>
              <a:rPr lang="es-ES" dirty="0" smtClean="0"/>
              <a:t>de Vivienda Construcción y Saneamiento (2006). </a:t>
            </a:r>
            <a:r>
              <a:rPr lang="es-ES" i="1" dirty="0" smtClean="0"/>
              <a:t>Reglamento Nacional de Edificaciones, </a:t>
            </a:r>
            <a:r>
              <a:rPr lang="es-ES" dirty="0" smtClean="0"/>
              <a:t>Perú</a:t>
            </a:r>
            <a:r>
              <a:rPr lang="es-ES" dirty="0" smtClean="0"/>
              <a:t>.</a:t>
            </a:r>
          </a:p>
          <a:p>
            <a:pPr lvl="0"/>
            <a:endParaRPr lang="es-ES" dirty="0" smtClean="0"/>
          </a:p>
          <a:p>
            <a:r>
              <a:rPr lang="es-ES" dirty="0" smtClean="0">
                <a:solidFill>
                  <a:schemeClr val="tx1"/>
                </a:solidFill>
              </a:rPr>
              <a:t>Panero</a:t>
            </a:r>
            <a:r>
              <a:rPr lang="es-ES" dirty="0" smtClean="0">
                <a:solidFill>
                  <a:schemeClr val="tx1"/>
                </a:solidFill>
              </a:rPr>
              <a:t>, J., </a:t>
            </a:r>
            <a:r>
              <a:rPr lang="es-ES" dirty="0" err="1" smtClean="0">
                <a:solidFill>
                  <a:schemeClr val="tx1"/>
                </a:solidFill>
              </a:rPr>
              <a:t>Zelnic</a:t>
            </a:r>
            <a:r>
              <a:rPr lang="es-ES" dirty="0" smtClean="0">
                <a:solidFill>
                  <a:schemeClr val="tx1"/>
                </a:solidFill>
              </a:rPr>
              <a:t>, M. (1996). </a:t>
            </a:r>
            <a:r>
              <a:rPr lang="es-ES" i="1" dirty="0" smtClean="0">
                <a:solidFill>
                  <a:schemeClr val="tx1"/>
                </a:solidFill>
              </a:rPr>
              <a:t>Las Dimensiones Humanas en los Espacios, </a:t>
            </a:r>
            <a:r>
              <a:rPr lang="es-ES" dirty="0" smtClean="0">
                <a:solidFill>
                  <a:schemeClr val="tx1"/>
                </a:solidFill>
              </a:rPr>
              <a:t>Ed. sétima, México: G. </a:t>
            </a:r>
            <a:r>
              <a:rPr lang="es-ES" dirty="0" err="1" smtClean="0">
                <a:solidFill>
                  <a:schemeClr val="tx1"/>
                </a:solidFill>
              </a:rPr>
              <a:t>Gilli</a:t>
            </a:r>
            <a:r>
              <a:rPr lang="es-ES" dirty="0" smtClean="0">
                <a:solidFill>
                  <a:schemeClr val="tx1"/>
                </a:solidFill>
              </a:rPr>
              <a:t>.</a:t>
            </a:r>
          </a:p>
          <a:p>
            <a:endParaRPr lang="es-ES" dirty="0" smtClean="0">
              <a:solidFill>
                <a:schemeClr val="tx1"/>
              </a:solidFill>
            </a:endParaRPr>
          </a:p>
          <a:p>
            <a:pPr lvl="0"/>
            <a:r>
              <a:rPr lang="es-ES" dirty="0" err="1" smtClean="0">
                <a:solidFill>
                  <a:schemeClr val="tx1"/>
                </a:solidFill>
              </a:rPr>
              <a:t>Neufert</a:t>
            </a:r>
            <a:r>
              <a:rPr lang="es-ES" dirty="0" smtClean="0">
                <a:solidFill>
                  <a:schemeClr val="tx1"/>
                </a:solidFill>
              </a:rPr>
              <a:t>, </a:t>
            </a:r>
            <a:r>
              <a:rPr lang="es-ES" dirty="0" smtClean="0">
                <a:solidFill>
                  <a:schemeClr val="tx1"/>
                </a:solidFill>
              </a:rPr>
              <a:t>E.(1995) . </a:t>
            </a:r>
            <a:r>
              <a:rPr lang="es-ES" i="1" dirty="0" smtClean="0">
                <a:solidFill>
                  <a:schemeClr val="tx1"/>
                </a:solidFill>
              </a:rPr>
              <a:t>Arte de Proyectar en Arquitectura. Barcelona: </a:t>
            </a:r>
            <a:r>
              <a:rPr lang="es-ES" i="1" dirty="0" err="1" smtClean="0">
                <a:solidFill>
                  <a:schemeClr val="tx1"/>
                </a:solidFill>
              </a:rPr>
              <a:t>G.Gili</a:t>
            </a:r>
            <a:endParaRPr lang="es-ES" i="1" dirty="0" smtClean="0">
              <a:solidFill>
                <a:schemeClr val="tx1"/>
              </a:solidFill>
            </a:endParaRPr>
          </a:p>
          <a:p>
            <a:pPr lvl="0"/>
            <a:endParaRPr lang="es-ES" i="1" dirty="0" smtClean="0">
              <a:solidFill>
                <a:schemeClr val="tx1"/>
              </a:solidFill>
            </a:endParaRPr>
          </a:p>
          <a:p>
            <a:pPr lvl="0"/>
            <a:r>
              <a:rPr lang="es-ES" i="1" dirty="0" err="1" smtClean="0">
                <a:solidFill>
                  <a:schemeClr val="tx1"/>
                </a:solidFill>
              </a:rPr>
              <a:t>Neuman</a:t>
            </a:r>
            <a:r>
              <a:rPr lang="es-ES" i="1" dirty="0" smtClean="0">
                <a:solidFill>
                  <a:schemeClr val="tx1"/>
                </a:solidFill>
              </a:rPr>
              <a:t>, M. PPT Baños. Curso Antropometría - I. Toulouse Lautrec.</a:t>
            </a:r>
          </a:p>
          <a:p>
            <a:pPr lvl="0"/>
            <a:endParaRPr lang="es-ES" i="1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endParaRPr lang="es-ES" dirty="0" smtClean="0">
              <a:solidFill>
                <a:schemeClr val="tx1"/>
              </a:solidFill>
            </a:endParaRPr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pPr lvl="0"/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4716016" y="1"/>
            <a:ext cx="4427984" cy="2400657"/>
          </a:xfrm>
          <a:prstGeom prst="rect">
            <a:avLst/>
          </a:prstGeom>
          <a:blipFill dpi="0" rotWithShape="1">
            <a:blip r:embed="rId2" cstate="print">
              <a:alphaModFix amt="0"/>
            </a:blip>
            <a:srcRect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RNE</a:t>
            </a:r>
          </a:p>
        </p:txBody>
      </p:sp>
      <p:pic>
        <p:nvPicPr>
          <p:cNvPr id="6148" name="Picture 4" descr="http://planetagadget.com/wp-content/uploads/2009/04/oneself-bathroom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2433193"/>
            <a:ext cx="5940152" cy="4424808"/>
          </a:xfrm>
          <a:prstGeom prst="rect">
            <a:avLst/>
          </a:prstGeom>
          <a:noFill/>
        </p:spPr>
      </p:pic>
      <p:sp>
        <p:nvSpPr>
          <p:cNvPr id="7" name="6 CuadroTexto"/>
          <p:cNvSpPr txBox="1"/>
          <p:nvPr/>
        </p:nvSpPr>
        <p:spPr>
          <a:xfrm>
            <a:off x="0" y="0"/>
            <a:ext cx="2915816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accent1"/>
                </a:solidFill>
              </a:rPr>
              <a:t>NORMA A 020 / CAP. III: CARACTERISTICAS DE LAS VIVIENDAS.</a:t>
            </a:r>
          </a:p>
          <a:p>
            <a:pPr algn="just"/>
            <a:endParaRPr lang="es-ES" sz="2000" b="1" dirty="0" smtClean="0">
              <a:solidFill>
                <a:schemeClr val="accent1"/>
              </a:solidFill>
            </a:endParaRP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Artículo 25.- Las edificaciones para vivienda estarán</a:t>
            </a:r>
          </a:p>
          <a:p>
            <a:pPr algn="just"/>
            <a:r>
              <a:rPr lang="es-ES" sz="2000" dirty="0" smtClean="0"/>
              <a:t>provistas de servicios sanitarios, según las siguientes cantidades</a:t>
            </a:r>
          </a:p>
          <a:p>
            <a:pPr algn="just"/>
            <a:r>
              <a:rPr lang="es-ES" sz="2000" dirty="0" smtClean="0"/>
              <a:t>mínimas: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Viviendas hasta 25 m2: 1 inodoro, 1 ducha y 1 lavadero</a:t>
            </a:r>
          </a:p>
          <a:p>
            <a:pPr algn="just"/>
            <a:r>
              <a:rPr lang="es-ES" sz="2000" dirty="0" smtClean="0"/>
              <a:t>Viviendas con más de 25 m2: 1 inodoro, 1 lavatorio, 1 ducha y un lavadero</a:t>
            </a: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3203848" y="6309320"/>
            <a:ext cx="5940152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FUENTE: Ministerio de Vivienda Construcción y Saneamiento (2006). </a:t>
            </a:r>
            <a:r>
              <a:rPr kumimoji="0" lang="es-E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Reglamento Nacional</a:t>
            </a:r>
            <a:r>
              <a:rPr kumimoji="0" lang="es-ES" sz="1400" i="1" u="none" strike="noStrike" kern="1200" cap="none" spc="0" normalizeH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Edificaciones,</a:t>
            </a:r>
            <a:r>
              <a:rPr kumimoji="0" lang="es-E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40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Perú.</a:t>
            </a:r>
            <a:endParaRPr kumimoji="0" lang="es-ES" sz="140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t1.gstatic.com/images?q=tbn:ANd9GcT7JyIt4JBNNMHi_FozM1DdRlGys-PAC1-qxLiwcdmgxTo23kJBcG3ZUGY1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068960"/>
            <a:ext cx="3059832" cy="2990290"/>
          </a:xfrm>
          <a:prstGeom prst="rect">
            <a:avLst/>
          </a:prstGeom>
          <a:noFill/>
        </p:spPr>
      </p:pic>
      <p:pic>
        <p:nvPicPr>
          <p:cNvPr id="27650" name="Picture 2" descr="http://static.photaki.com/sumidero-lavabo_19197.jpg"/>
          <p:cNvPicPr>
            <a:picLocks noChangeAspect="1" noChangeArrowheads="1"/>
          </p:cNvPicPr>
          <p:nvPr/>
        </p:nvPicPr>
        <p:blipFill>
          <a:blip r:embed="rId3" cstate="print"/>
          <a:srcRect l="57205" t="49982" b="10448"/>
          <a:stretch>
            <a:fillRect/>
          </a:stretch>
        </p:blipFill>
        <p:spPr bwMode="auto">
          <a:xfrm>
            <a:off x="6051927" y="0"/>
            <a:ext cx="3092073" cy="1991981"/>
          </a:xfrm>
          <a:prstGeom prst="rect">
            <a:avLst/>
          </a:prstGeom>
          <a:noFill/>
        </p:spPr>
      </p:pic>
      <p:sp>
        <p:nvSpPr>
          <p:cNvPr id="3" name="2 Rectángulo"/>
          <p:cNvSpPr/>
          <p:nvPr/>
        </p:nvSpPr>
        <p:spPr>
          <a:xfrm>
            <a:off x="4067944" y="0"/>
            <a:ext cx="1656184" cy="6555641"/>
          </a:xfrm>
          <a:prstGeom prst="rect">
            <a:avLst/>
          </a:prstGeom>
          <a:blipFill dpi="0" rotWithShape="1">
            <a:blip r:embed="rId4" cstate="print">
              <a:alphaModFix amt="0"/>
            </a:blip>
            <a:srcRect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RNE</a:t>
            </a: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3347864" y="6309320"/>
            <a:ext cx="5796136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Ministerio de Vivienda Construcción y Saneamiento (2006). </a:t>
            </a:r>
            <a:r>
              <a:rPr kumimoji="0" lang="es-E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Reglamento Nacional</a:t>
            </a:r>
            <a:r>
              <a:rPr kumimoji="0" lang="es-ES" sz="140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Edificaciones,</a:t>
            </a:r>
            <a:r>
              <a:rPr kumimoji="0" lang="es-E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40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Perú.</a:t>
            </a:r>
            <a:endParaRPr kumimoji="0" lang="es-ES" sz="140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0" y="0"/>
            <a:ext cx="334786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solidFill>
                  <a:schemeClr val="accent1"/>
                </a:solidFill>
              </a:rPr>
              <a:t>NORMA A 020 / CAP. III: CARACTERISTICAS DE LAS VIVIENDAS.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Artículo 25.- Las tuberías de instalaciones sanitarias</a:t>
            </a:r>
          </a:p>
          <a:p>
            <a:pPr algn="just"/>
            <a:r>
              <a:rPr lang="es-ES" sz="2000" dirty="0" smtClean="0"/>
              <a:t>deben estar identificadas para su reparación.</a:t>
            </a:r>
          </a:p>
          <a:p>
            <a:pPr algn="just"/>
            <a:endParaRPr lang="es-ES" sz="2000" dirty="0" smtClean="0"/>
          </a:p>
          <a:p>
            <a:pPr algn="just"/>
            <a:r>
              <a:rPr lang="es-ES" sz="2000" dirty="0" smtClean="0"/>
              <a:t>Todos los ambientes de aseo o donde se encuentre un</a:t>
            </a:r>
          </a:p>
          <a:p>
            <a:pPr algn="just"/>
            <a:r>
              <a:rPr lang="es-ES" sz="2000" dirty="0" smtClean="0"/>
              <a:t>aparato sanitario deberán contar con una válvula de control</a:t>
            </a:r>
          </a:p>
          <a:p>
            <a:pPr algn="just"/>
            <a:r>
              <a:rPr lang="es-ES" sz="2000" dirty="0" smtClean="0"/>
              <a:t>y un sumidero capaz de recoger el agua que pudiera</a:t>
            </a:r>
          </a:p>
          <a:p>
            <a:pPr algn="just"/>
            <a:r>
              <a:rPr lang="es-ES" sz="2000" dirty="0" smtClean="0"/>
              <a:t>fugar en un desperfecto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836712"/>
            <a:ext cx="529208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Norma A 020</a:t>
            </a:r>
          </a:p>
          <a:p>
            <a:pPr algn="ctr"/>
            <a:r>
              <a:rPr lang="es-ES" sz="25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CAP. VI SERVICIOS SANITARIOS</a:t>
            </a:r>
            <a:endParaRPr lang="es-ES" sz="25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50924" t="50400" r="15476" b="6761"/>
          <a:stretch>
            <a:fillRect/>
          </a:stretch>
        </p:blipFill>
        <p:spPr bwMode="auto">
          <a:xfrm>
            <a:off x="395536" y="2420888"/>
            <a:ext cx="4499991" cy="3756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7 Rectángulo"/>
          <p:cNvSpPr/>
          <p:nvPr/>
        </p:nvSpPr>
        <p:spPr>
          <a:xfrm>
            <a:off x="4716016" y="1"/>
            <a:ext cx="4427984" cy="2400657"/>
          </a:xfrm>
          <a:prstGeom prst="rect">
            <a:avLst/>
          </a:prstGeom>
          <a:blipFill dpi="0" rotWithShape="1">
            <a:blip r:embed="rId3" cstate="print">
              <a:alphaModFix amt="0"/>
            </a:blip>
            <a:srcRect/>
            <a:tile tx="0" ty="0" sx="100000" sy="100000" flip="none" algn="tl"/>
          </a:blipFill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s-ES" sz="15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RNE</a:t>
            </a:r>
          </a:p>
        </p:txBody>
      </p:sp>
      <p:sp>
        <p:nvSpPr>
          <p:cNvPr id="9" name="3 Marcador de texto"/>
          <p:cNvSpPr txBox="1">
            <a:spLocks/>
          </p:cNvSpPr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Ministerio de Vivienda Construcción y Saneamiento (2006). </a:t>
            </a:r>
            <a:r>
              <a:rPr kumimoji="0" lang="es-E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Reglamento Nacional</a:t>
            </a:r>
            <a:r>
              <a:rPr kumimoji="0" lang="es-ES" sz="1400" i="1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Edificaciones,</a:t>
            </a:r>
            <a:r>
              <a:rPr kumimoji="0" lang="es-ES" sz="1400" i="1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40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Perú.</a:t>
            </a:r>
            <a:endParaRPr kumimoji="0" lang="es-ES" sz="140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42" name="AutoShape 2" descr="data:image/jpg;base64,/9j/4AAQSkZJRgABAQAAAQABAAD/2wCEAAkGBhQSEBQSEhQQFRUVDxQUFRUQFQ8PDxUUFBAVFBQQFBQXGyYeFxkjGRQVHy8gIycpLDgsFR4xNTAsNSYrLCkBCQoKDQwOFA8PFCkYFBgpNSkpKSkpKSksLCk1LC0pKSw1KSkpKSkpKSksKSk1KSkpLykpNSk2LCwpLCkpLCksKf/AABEIAJ8AoAMBIgACEQEDEQH/xAAbAAACAwEBAQAAAAAAAAAAAAABBAACAwUGB//EAEAQAAEDAgMEBwUFBAsAAAAAAAEAAgMREwQSITFBUXEFImGBkaGxBjJCcvAUFcHR4SRSgvEjMzRDRGJzk7LC0v/EABcBAQEBAQAAAAAAAAAAAAAAAAABAgP/xAAZEQEBAQEBAQAAAAAAAAAAAAAAEQEx8FH/2gAMAwEAAhEDEQA/APmcgWZC3kCoWrEdWVFKLTKgWqQZ0UotA1QtVhVAor2idAKk6ADaTuA8l75ns90SDCDiaufM1sjbj2mNuRxL600OZoGzekK+eqJ7H4HLK9rWvyh5yEhzqxk1Y4upQ1FNVVvRcpAIjkodASMrXU2hpdQHuSFJOVUxLAWktcHNINCHAtcDwIKzLFYjOiJC0DFMqkVQBFoVg1ENSChCFFtlQDEgo0LQNUAWkQ1U4dbyMVDGnHx6qltaC1pAsTVtVMaBYxoCJNFn1qnvs2HH968jKNAwhwNOsDod/BUc3Ct67ex7T4HaeH6L6P05J9od0c7DOD7GIuTBrgx4YDFQ0eRm0Y/xXlIMFEW9WShyltHl8b9aCoEZGampObTVdvH4h7nRGHOGl8jLcLpGiseGLn5iXdVrS0loDW1120TETGOifG5sgwBeXSCge/7e0vlNHOeyQNa1oIJFCKVFdVjP0fgSwxQiCSVgeGysfKJKmoLzne5oodmTgvJyR6nTeezbt5IW0HX9scRHJLHbyucyLI9zauJaCLTJHFxzSN61SK7QvO5E3b9ECxAtkUtpjIiYkCwjREaYEahjQYW0LaZyKW0C9tG2mMigYgddChZTj41QsQKW0HRJvIgYkCttS2mTEoI0GBi5eq9P03i82G6Oc5rHEnFa0eNkLQ0CjtQanbw7SuAGLsdPR/sXRzqGjZZw47KZmMaKnmQmGd98eec3U8z2DnRVyJt8Wp5n1QtIhS2pbTZjQyIpUMREaZtqW1QtbUtpkRqBiBe2pbTVtVMaDC0oI0yWK0MVTTigacz63KpiThi1/NS19blAnbQtpt0aFpAoY0babdEhaVCttd3pgD7sgB0NxxG/Vr46Ad6yb0JJlzOFBQGhzZz/AAgV3hdHpromUDDxNidiI3TvuMawttxgszuc7MKDeO1iGdeYki1PM+qFpeol9j5nOkLRGMsz2tzksuNDupM3cKtIqNNQaKkfsViDtst5vJ9GqJXmbSqYV7GL2Ck+KaIfI2R3d1qITewUg9yWJ3Y5r4z3UqPNUrx9lS2u1jfZ2eL+sjdl/fZ/SR+LdnfRIiPh5UQJ5PRG0m7CBiRSoYoWJu2gYlArbVomUI5pm0rMiQOOhUsp90SFhVCFpAwroCFAwIELKNqn1wNU9Z7EHwaKD2WHn1rx17iBRNwb9vuP9AuThWkhoFMwY2rTvGUag7ua2Zjcpo45HEHR9BXk73SO9VNx0afWxELNk3HTnXRXDkZGiIUqoirArldIezkMxqW5H/vxUaebm7HLqKNCDwHS3s7Jhz1uswnSRo6h4Aj4SudYX1YYcOaWOALXCjgdQQdvLjXsXz/G4C3I6PXqvLddSR8JPaRRRa5VhEQJ+yoYUVzjCrti1TxgQbDqg6BhQtJ8woWFWSFpGynrClhCkbKhi0TwhUsqLTcGHbLG0Oro0UIqHAjSoI2bFaQTMFC1uIZvDsrJQONaZX94HNVwTsuneuk16pXJw+MgacgLoSdjJw9jARuaXdVvce5byxTg1jEEjdwzSRO7n9Zp8k+9gcKEAjgQCPBJ/ccQ1a0xkjbEXR+miFZfecrR1sNPWuyN0MvnVtUR05xgxvdDm/7Ino542YjEfxGOT/k38VgcHJX+0S/7OF/8oHG9LuOzC40844ox4ueE1h8VK7/D5NNDNPHWvDJGD6pCDBurriJSOAjwrPMMquhBhW73TO1+ORwHgygoiHWROHvvbt91jSwU7SSXOHgvL+0UP7S/kzwyD8l6qGJrRRrWt+UfjtK89002szj2NHgE0xxbCllPCJAwotI2VZkGqcEK0ih170Q3ZQs8k4WKZECdlGymyxAsQKWlLXYm8imVQKiNaxSUWoasMRQb9eHFFNNerVSbJVs16qNHmqWftWrisXNRcWjfRNxTrngIh6Edg4mgquFMauJ4lNCQkUVbSIVa1aWls2NbNYoE7S0ii1TBYrxM1VBQRKGZACoipRQArKfEBu2tTuWpXNxxIfrWhGnDtCqrPxZPZy181hWmqjnAD0/VYmIuoa+GwIp1q0a9YsWpCDS4pdWe4rNrSSgZzj+QRZHX61WuHgpt4KAKILQpRAORqqg0RQRRQKvFtVSrM2ogFBEhRQBRRFBUBUmgDhR2o8x2jtWoUQcd0ZYcr9QT1XbAeAP+Za5V0JoQ4FrhUH6qO1c5zTGaO1b8Lj6O4FVVg1XYVXKthhzSvlvRVQNFeJuqGdXidruohpyGPUBVmwhb2jiNfFXhB27BxOxE9IMbpnHJpzE9lBVGSqIUH4IuCgiIVFZqAotURAQRQBH81AgqoFYhTKgBCCOXVHKgCo+MEEHUHirohBzrDozpmc2mmXV4G4Ebx2rZmKNNIpT82WP1NUygWoF3F7vgib8znPPkAFmzCurW4R/pta3wJqU4pRFLHCA+8Xv+dznfotY4Q33QByAHorkKIiKVU3qUQSiICmVXDEFVAiQrRCpQf//Z"/>
          <p:cNvSpPr>
            <a:spLocks noChangeAspect="1" noChangeArrowheads="1"/>
          </p:cNvSpPr>
          <p:nvPr/>
        </p:nvSpPr>
        <p:spPr bwMode="auto">
          <a:xfrm>
            <a:off x="63500" y="-711200"/>
            <a:ext cx="1476375" cy="14668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244" name="Picture 4" descr="http://valvosanitaria.com/productos/sloan/images/fpryl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2420888"/>
            <a:ext cx="3744416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6923" r="10775" b="53500"/>
          <a:stretch>
            <a:fillRect/>
          </a:stretch>
        </p:blipFill>
        <p:spPr bwMode="auto">
          <a:xfrm>
            <a:off x="827584" y="908720"/>
            <a:ext cx="7784003" cy="5114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Rectángulo"/>
          <p:cNvSpPr/>
          <p:nvPr/>
        </p:nvSpPr>
        <p:spPr>
          <a:xfrm>
            <a:off x="611560" y="0"/>
            <a:ext cx="78630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APARATOS SANITARIOS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NEUFERT, E.(1995) .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 de Proyectar en Arquitectura. Barcelona: </a:t>
            </a:r>
            <a:r>
              <a:rPr kumimoji="0" lang="es-ES" sz="1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G.Gili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47275" r="11346" b="4076"/>
          <a:stretch>
            <a:fillRect/>
          </a:stretch>
        </p:blipFill>
        <p:spPr bwMode="auto">
          <a:xfrm>
            <a:off x="971600" y="188640"/>
            <a:ext cx="7701167" cy="626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3 Marcador de texto"/>
          <p:cNvSpPr txBox="1">
            <a:spLocks/>
          </p:cNvSpPr>
          <p:nvPr/>
        </p:nvSpPr>
        <p:spPr>
          <a:xfrm>
            <a:off x="0" y="6453336"/>
            <a:ext cx="9144000" cy="404664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NEUFERT, E.(1995) .</a:t>
            </a:r>
            <a:r>
              <a:rPr kumimoji="0" lang="es-ES" sz="1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s-ES" sz="16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Arte de Proyectar en Arquitectura. Barcelona: </a:t>
            </a:r>
            <a:r>
              <a:rPr kumimoji="0" lang="es-ES" sz="1600" b="0" i="1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G.Gili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2150447" y="0"/>
            <a:ext cx="47852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DSITRIBUCION</a:t>
            </a:r>
            <a:endParaRPr lang="es-E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3 Marcador de texto"/>
          <p:cNvSpPr txBox="1">
            <a:spLocks/>
          </p:cNvSpPr>
          <p:nvPr/>
        </p:nvSpPr>
        <p:spPr>
          <a:xfrm>
            <a:off x="0" y="6309320"/>
            <a:ext cx="9144000" cy="54868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48056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"/>
              <a:tabLst/>
              <a:defRPr/>
            </a:pP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FUENTE: Panero, J., </a:t>
            </a:r>
            <a:r>
              <a:rPr kumimoji="0" lang="es-E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Zelnic</a:t>
            </a:r>
            <a:r>
              <a: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M. (1996). 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 Dimensiones Humanas en los Espacios, Ed. sétima, México: G. </a:t>
            </a:r>
            <a:r>
              <a:rPr kumimoji="0" lang="es-ES" sz="16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Gilli</a:t>
            </a:r>
            <a:r>
              <a:rPr kumimoji="0" lang="es-ES" sz="16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s-ES" sz="16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3938" y="561975"/>
            <a:ext cx="7096125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168</TotalTime>
  <Words>702</Words>
  <Application>Microsoft Office PowerPoint</Application>
  <PresentationFormat>Presentación en pantalla (4:3)</PresentationFormat>
  <Paragraphs>92</Paragraphs>
  <Slides>36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37" baseType="lpstr">
      <vt:lpstr>Brío</vt:lpstr>
      <vt:lpstr>BAÑOS</vt:lpstr>
      <vt:lpstr>QUE ES UN BAÑO?</vt:lpstr>
      <vt:lpstr>BAÑOS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BAÑO PRINCIPAL CON DOS POZAS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BIBLIOGRAFIA</vt:lpstr>
    </vt:vector>
  </TitlesOfParts>
  <Company>Micronet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Usuario</cp:lastModifiedBy>
  <cp:revision>18</cp:revision>
  <dcterms:created xsi:type="dcterms:W3CDTF">2011-10-11T10:33:22Z</dcterms:created>
  <dcterms:modified xsi:type="dcterms:W3CDTF">2011-10-11T13:22:05Z</dcterms:modified>
</cp:coreProperties>
</file>